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5.xml" ContentType="application/vnd.openxmlformats-officedocument.presentationml.notesSlide+xml"/>
  <Override PartName="/ppt/slideLayouts/slideLayout11.xml" ContentType="application/vnd.openxmlformats-officedocument.presentationml.slideLayout+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67" r:id="rId3"/>
    <p:sldId id="270" r:id="rId4"/>
    <p:sldId id="259" r:id="rId5"/>
    <p:sldId id="263" r:id="rId6"/>
    <p:sldId id="260" r:id="rId7"/>
    <p:sldId id="264" r:id="rId8"/>
    <p:sldId id="268" r:id="rId9"/>
    <p:sldId id="258" r:id="rId10"/>
    <p:sldId id="262"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660"/>
  </p:normalViewPr>
  <p:slideViewPr>
    <p:cSldViewPr snapToGrid="0">
      <p:cViewPr varScale="1">
        <p:scale>
          <a:sx n="82" d="100"/>
          <a:sy n="82" d="100"/>
        </p:scale>
        <p:origin x="581"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DF671E-63FB-4432-B302-3D0F8B7D9347}" type="datetimeFigureOut">
              <a:rPr lang="en-US" smtClean="0"/>
              <a:t>3/15/2024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FDE8BE-DC42-4DFB-9F90-45B45D1E8A2E}" type="slidenum">
              <a:rPr lang="en-US" smtClean="0"/>
              <a:t>‹#›</a:t>
            </a:fld>
            <a:endParaRPr lang="en-US" dirty="0"/>
          </a:p>
        </p:txBody>
      </p:sp>
    </p:spTree>
    <p:extLst>
      <p:ext uri="{BB962C8B-B14F-4D97-AF65-F5344CB8AC3E}">
        <p14:creationId xmlns:p14="http://schemas.microsoft.com/office/powerpoint/2010/main" val="3553334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FDE8BE-DC42-4DFB-9F90-45B45D1E8A2E}" type="slidenum">
              <a:rPr lang="en-US" smtClean="0"/>
              <a:t>2</a:t>
            </a:fld>
            <a:endParaRPr lang="en-US" dirty="0"/>
          </a:p>
        </p:txBody>
      </p:sp>
    </p:spTree>
    <p:extLst>
      <p:ext uri="{BB962C8B-B14F-4D97-AF65-F5344CB8AC3E}">
        <p14:creationId xmlns:p14="http://schemas.microsoft.com/office/powerpoint/2010/main" val="1405579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FDE8BE-DC42-4DFB-9F90-45B45D1E8A2E}" type="slidenum">
              <a:rPr lang="en-US" smtClean="0"/>
              <a:t>3</a:t>
            </a:fld>
            <a:endParaRPr lang="en-US" dirty="0"/>
          </a:p>
        </p:txBody>
      </p:sp>
    </p:spTree>
    <p:extLst>
      <p:ext uri="{BB962C8B-B14F-4D97-AF65-F5344CB8AC3E}">
        <p14:creationId xmlns:p14="http://schemas.microsoft.com/office/powerpoint/2010/main" val="38308050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FDE8BE-DC42-4DFB-9F90-45B45D1E8A2E}" type="slidenum">
              <a:rPr lang="en-US" smtClean="0"/>
              <a:t>5</a:t>
            </a:fld>
            <a:endParaRPr lang="en-US" dirty="0"/>
          </a:p>
        </p:txBody>
      </p:sp>
    </p:spTree>
    <p:extLst>
      <p:ext uri="{BB962C8B-B14F-4D97-AF65-F5344CB8AC3E}">
        <p14:creationId xmlns:p14="http://schemas.microsoft.com/office/powerpoint/2010/main" val="502649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FDE8BE-DC42-4DFB-9F90-45B45D1E8A2E}" type="slidenum">
              <a:rPr lang="en-US" smtClean="0"/>
              <a:t>9</a:t>
            </a:fld>
            <a:endParaRPr lang="en-US" dirty="0"/>
          </a:p>
        </p:txBody>
      </p:sp>
    </p:spTree>
    <p:extLst>
      <p:ext uri="{BB962C8B-B14F-4D97-AF65-F5344CB8AC3E}">
        <p14:creationId xmlns:p14="http://schemas.microsoft.com/office/powerpoint/2010/main" val="1063674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6FDE8BE-DC42-4DFB-9F90-45B45D1E8A2E}" type="slidenum">
              <a:rPr lang="en-US" smtClean="0"/>
              <a:t>11</a:t>
            </a:fld>
            <a:endParaRPr lang="en-US" dirty="0"/>
          </a:p>
        </p:txBody>
      </p:sp>
    </p:spTree>
    <p:extLst>
      <p:ext uri="{BB962C8B-B14F-4D97-AF65-F5344CB8AC3E}">
        <p14:creationId xmlns:p14="http://schemas.microsoft.com/office/powerpoint/2010/main" val="3605852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3/15/2024</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3/15/2024</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3/15/2024</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3/15/2024</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3/15/2024</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everetted.jackson@maryland.gov"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mailto:vaeducationbenefits.mhec@maryland.gov" TargetMode="External"/><Relationship Id="rId5" Type="http://schemas.openxmlformats.org/officeDocument/2006/relationships/hyperlink" Target="mailto:olayta.rigsby@maryland.gov" TargetMode="External"/><Relationship Id="rId4" Type="http://schemas.openxmlformats.org/officeDocument/2006/relationships/hyperlink" Target="mailto:wayne.holmes@maryland.gov"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benefits.va.gov/gibil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4316" y="4039248"/>
            <a:ext cx="10993549" cy="1475013"/>
          </a:xfrm>
        </p:spPr>
        <p:txBody>
          <a:bodyPr>
            <a:noAutofit/>
          </a:bodyPr>
          <a:lstStyle/>
          <a:p>
            <a:pPr algn="ctr"/>
            <a:r>
              <a:rPr lang="en-US" dirty="0">
                <a:solidFill>
                  <a:schemeClr val="bg1"/>
                </a:solidFill>
                <a:latin typeface="Times New Roman" panose="02020603050405020304" pitchFamily="18" charset="0"/>
                <a:cs typeface="Times New Roman" panose="02020603050405020304" pitchFamily="18" charset="0"/>
              </a:rPr>
              <a:t>M</a:t>
            </a:r>
            <a:r>
              <a:rPr lang="en-US" dirty="0" smtClean="0">
                <a:solidFill>
                  <a:schemeClr val="bg1"/>
                </a:solidFill>
                <a:latin typeface="Times New Roman" panose="02020603050405020304" pitchFamily="18" charset="0"/>
                <a:cs typeface="Times New Roman" panose="02020603050405020304" pitchFamily="18" charset="0"/>
              </a:rPr>
              <a:t>aryland State Approving Agency</a:t>
            </a:r>
            <a:br>
              <a:rPr lang="en-US" dirty="0" smtClean="0">
                <a:solidFill>
                  <a:schemeClr val="bg1"/>
                </a:solidFill>
                <a:latin typeface="Times New Roman" panose="02020603050405020304" pitchFamily="18" charset="0"/>
                <a:cs typeface="Times New Roman" panose="02020603050405020304" pitchFamily="18" charset="0"/>
              </a:rPr>
            </a:br>
            <a:r>
              <a:rPr lang="en-US" i="1" dirty="0" smtClean="0">
                <a:solidFill>
                  <a:schemeClr val="bg1"/>
                </a:solidFill>
                <a:latin typeface="Times New Roman" panose="02020603050405020304" pitchFamily="18" charset="0"/>
                <a:cs typeface="Times New Roman" panose="02020603050405020304" pitchFamily="18" charset="0"/>
              </a:rPr>
              <a:t>Catalog Review &amp; Uniform Application  </a:t>
            </a:r>
            <a:br>
              <a:rPr lang="en-US" i="1" dirty="0" smtClean="0">
                <a:solidFill>
                  <a:schemeClr val="bg1"/>
                </a:solidFill>
                <a:latin typeface="Times New Roman" panose="02020603050405020304" pitchFamily="18" charset="0"/>
                <a:cs typeface="Times New Roman" panose="02020603050405020304" pitchFamily="18" charset="0"/>
              </a:rPr>
            </a:br>
            <a:r>
              <a:rPr lang="en-US" i="1" dirty="0" smtClean="0">
                <a:solidFill>
                  <a:schemeClr val="bg1"/>
                </a:solidFill>
                <a:latin typeface="Times New Roman" panose="02020603050405020304" pitchFamily="18" charset="0"/>
                <a:cs typeface="Times New Roman" panose="02020603050405020304" pitchFamily="18" charset="0"/>
              </a:rPr>
              <a:t>webinar</a:t>
            </a:r>
            <a:endParaRPr lang="en-US" i="1" dirty="0">
              <a:solidFill>
                <a:schemeClr val="bg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49946" y="769812"/>
            <a:ext cx="10993546" cy="2114415"/>
          </a:xfrm>
        </p:spPr>
        <p:txBody>
          <a:bodyPr>
            <a:normAutofit lnSpcReduction="10000"/>
          </a:bodyPr>
          <a:lstStyle/>
          <a:p>
            <a:pPr algn="r">
              <a:buClr>
                <a:schemeClr val="tx1"/>
              </a:buClr>
            </a:pPr>
            <a:r>
              <a:rPr lang="en-US" sz="1100" i="1" dirty="0" smtClean="0">
                <a:solidFill>
                  <a:schemeClr val="tx1"/>
                </a:solidFill>
                <a:latin typeface="Times New Roman" panose="02020603050405020304" pitchFamily="18" charset="0"/>
                <a:cs typeface="Times New Roman" panose="02020603050405020304" pitchFamily="18" charset="0"/>
              </a:rPr>
              <a:t>Everette D. Jackson, Jr.</a:t>
            </a:r>
          </a:p>
          <a:p>
            <a:pPr algn="r">
              <a:buClr>
                <a:schemeClr val="tx1"/>
              </a:buClr>
            </a:pPr>
            <a:r>
              <a:rPr lang="en-US" sz="1100" i="1" dirty="0" smtClean="0">
                <a:solidFill>
                  <a:schemeClr val="tx1"/>
                </a:solidFill>
                <a:latin typeface="Times New Roman" panose="02020603050405020304" pitchFamily="18" charset="0"/>
                <a:cs typeface="Times New Roman" panose="02020603050405020304" pitchFamily="18" charset="0"/>
              </a:rPr>
              <a:t>Associate Director of Veteran Affairs</a:t>
            </a:r>
          </a:p>
          <a:p>
            <a:pPr algn="r">
              <a:buClr>
                <a:schemeClr val="tx1"/>
              </a:buClr>
            </a:pPr>
            <a:endParaRPr lang="en-US" sz="1100" i="1" dirty="0">
              <a:solidFill>
                <a:schemeClr val="tx1"/>
              </a:solidFill>
              <a:latin typeface="Times New Roman" panose="02020603050405020304" pitchFamily="18" charset="0"/>
              <a:cs typeface="Times New Roman" panose="02020603050405020304" pitchFamily="18" charset="0"/>
            </a:endParaRPr>
          </a:p>
          <a:p>
            <a:pPr algn="r">
              <a:buClr>
                <a:schemeClr val="tx1"/>
              </a:buClr>
            </a:pPr>
            <a:r>
              <a:rPr lang="en-US" sz="1100" i="1" dirty="0" smtClean="0">
                <a:solidFill>
                  <a:schemeClr val="tx1"/>
                </a:solidFill>
                <a:latin typeface="Times New Roman" panose="02020603050405020304" pitchFamily="18" charset="0"/>
                <a:cs typeface="Times New Roman" panose="02020603050405020304" pitchFamily="18" charset="0"/>
              </a:rPr>
              <a:t>Wayne Holmes</a:t>
            </a:r>
          </a:p>
          <a:p>
            <a:pPr algn="r">
              <a:buClr>
                <a:schemeClr val="tx1"/>
              </a:buClr>
            </a:pPr>
            <a:r>
              <a:rPr lang="en-US" sz="1100" i="1" dirty="0" smtClean="0">
                <a:solidFill>
                  <a:schemeClr val="tx1"/>
                </a:solidFill>
                <a:latin typeface="Times New Roman" panose="02020603050405020304" pitchFamily="18" charset="0"/>
                <a:cs typeface="Times New Roman" panose="02020603050405020304" pitchFamily="18" charset="0"/>
              </a:rPr>
              <a:t>Veterans Affairs Analyst</a:t>
            </a:r>
          </a:p>
          <a:p>
            <a:pPr algn="r">
              <a:buClr>
                <a:schemeClr val="tx1"/>
              </a:buClr>
            </a:pPr>
            <a:endParaRPr lang="en-US" sz="1100" i="1" dirty="0" smtClean="0">
              <a:solidFill>
                <a:schemeClr val="tx1"/>
              </a:solidFill>
              <a:latin typeface="Times New Roman" panose="02020603050405020304" pitchFamily="18" charset="0"/>
              <a:cs typeface="Times New Roman" panose="02020603050405020304" pitchFamily="18" charset="0"/>
            </a:endParaRPr>
          </a:p>
          <a:p>
            <a:pPr algn="r">
              <a:buClr>
                <a:schemeClr val="tx1"/>
              </a:buClr>
            </a:pPr>
            <a:r>
              <a:rPr lang="en-US" sz="1100" i="1" dirty="0" smtClean="0">
                <a:solidFill>
                  <a:schemeClr val="tx1"/>
                </a:solidFill>
                <a:latin typeface="Times New Roman" panose="02020603050405020304" pitchFamily="18" charset="0"/>
                <a:cs typeface="Times New Roman" panose="02020603050405020304" pitchFamily="18" charset="0"/>
              </a:rPr>
              <a:t>Olayta Rigsby</a:t>
            </a:r>
          </a:p>
          <a:p>
            <a:pPr algn="r">
              <a:buClr>
                <a:schemeClr val="tx1"/>
              </a:buClr>
            </a:pPr>
            <a:r>
              <a:rPr lang="en-US" sz="1100" i="1" dirty="0" smtClean="0">
                <a:solidFill>
                  <a:schemeClr val="tx1"/>
                </a:solidFill>
                <a:latin typeface="Times New Roman" panose="02020603050405020304" pitchFamily="18" charset="0"/>
                <a:cs typeface="Times New Roman" panose="02020603050405020304" pitchFamily="18" charset="0"/>
              </a:rPr>
              <a:t>Veterans Affairs Analyst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5993" y="769812"/>
            <a:ext cx="2493783" cy="2114415"/>
          </a:xfrm>
          <a:prstGeom prst="rect">
            <a:avLst/>
          </a:prstGeom>
        </p:spPr>
      </p:pic>
    </p:spTree>
    <p:extLst>
      <p:ext uri="{BB962C8B-B14F-4D97-AF65-F5344CB8AC3E}">
        <p14:creationId xmlns:p14="http://schemas.microsoft.com/office/powerpoint/2010/main" val="4797553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latin typeface="Times New Roman" panose="02020603050405020304" pitchFamily="18" charset="0"/>
                <a:cs typeface="Times New Roman" panose="02020603050405020304" pitchFamily="18" charset="0"/>
              </a:rPr>
              <a:t>Questions/comments</a:t>
            </a:r>
            <a:br>
              <a:rPr lang="en-US" dirty="0" smtClean="0">
                <a:latin typeface="Times New Roman" panose="02020603050405020304" pitchFamily="18" charset="0"/>
                <a:cs typeface="Times New Roman" panose="02020603050405020304" pitchFamily="18" charset="0"/>
              </a:rPr>
            </a:br>
            <a:endParaRPr lang="en-US" sz="1800" dirty="0">
              <a:cs typeface="Times New Roman" panose="02020603050405020304" pitchFamily="18" charset="0"/>
            </a:endParaRPr>
          </a:p>
        </p:txBody>
      </p:sp>
      <p:pic>
        <p:nvPicPr>
          <p:cNvPr id="4" name="Content Placeholder 3" descr="Free photo Guide Help Faq Question Answer Test Question Mark - Max Pixel"/>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68588" y="1817084"/>
            <a:ext cx="4980226" cy="4980226"/>
          </a:xfrm>
        </p:spPr>
      </p:pic>
    </p:spTree>
    <p:extLst>
      <p:ext uri="{BB962C8B-B14F-4D97-AF65-F5344CB8AC3E}">
        <p14:creationId xmlns:p14="http://schemas.microsoft.com/office/powerpoint/2010/main" val="36535104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latin typeface="Times New Roman" panose="02020603050405020304" pitchFamily="18" charset="0"/>
                <a:cs typeface="Times New Roman" panose="02020603050405020304" pitchFamily="18" charset="0"/>
              </a:rPr>
              <a:t>Md saa contact information</a:t>
            </a:r>
            <a:br>
              <a:rPr lang="en-US" dirty="0" smtClean="0">
                <a:latin typeface="Times New Roman" panose="02020603050405020304" pitchFamily="18" charset="0"/>
                <a:cs typeface="Times New Roman" panose="02020603050405020304" pitchFamily="18" charset="0"/>
              </a:rPr>
            </a:br>
            <a:endParaRPr lang="en-US" sz="1800" dirty="0"/>
          </a:p>
        </p:txBody>
      </p:sp>
      <p:sp>
        <p:nvSpPr>
          <p:cNvPr id="3" name="Content Placeholder 2"/>
          <p:cNvSpPr>
            <a:spLocks noGrp="1"/>
          </p:cNvSpPr>
          <p:nvPr>
            <p:ph idx="1"/>
          </p:nvPr>
        </p:nvSpPr>
        <p:spPr/>
        <p:txBody>
          <a:bodyPr/>
          <a:lstStyle/>
          <a:p>
            <a:pPr algn="ctr"/>
            <a:r>
              <a:rPr lang="en-US" dirty="0" smtClean="0">
                <a:latin typeface="Times New Roman" panose="02020603050405020304" pitchFamily="18" charset="0"/>
                <a:cs typeface="Times New Roman" panose="02020603050405020304" pitchFamily="18" charset="0"/>
              </a:rPr>
              <a:t>Everette D. </a:t>
            </a:r>
            <a:r>
              <a:rPr lang="en-US" dirty="0">
                <a:latin typeface="Times New Roman" panose="02020603050405020304" pitchFamily="18" charset="0"/>
                <a:cs typeface="Times New Roman" panose="02020603050405020304" pitchFamily="18" charset="0"/>
              </a:rPr>
              <a:t>Jackson, </a:t>
            </a:r>
            <a:r>
              <a:rPr lang="en-US" dirty="0" smtClean="0">
                <a:latin typeface="Times New Roman" panose="02020603050405020304" pitchFamily="18" charset="0"/>
                <a:cs typeface="Times New Roman" panose="02020603050405020304" pitchFamily="18" charset="0"/>
              </a:rPr>
              <a:t>Jr. - </a:t>
            </a:r>
            <a:r>
              <a:rPr lang="en-US" dirty="0" smtClean="0">
                <a:latin typeface="Times New Roman" panose="02020603050405020304" pitchFamily="18" charset="0"/>
                <a:cs typeface="Times New Roman" panose="02020603050405020304" pitchFamily="18" charset="0"/>
                <a:hlinkClick r:id="rId3"/>
              </a:rPr>
              <a:t>everetted.jackson@maryland.gov</a:t>
            </a:r>
            <a:endParaRPr lang="en-US" dirty="0" smtClean="0">
              <a:latin typeface="Times New Roman" panose="02020603050405020304" pitchFamily="18" charset="0"/>
              <a:cs typeface="Times New Roman" panose="02020603050405020304" pitchFamily="18" charset="0"/>
            </a:endParaRPr>
          </a:p>
          <a:p>
            <a:pPr algn="ctr"/>
            <a:r>
              <a:rPr lang="en-US" dirty="0" smtClean="0">
                <a:latin typeface="Times New Roman" panose="02020603050405020304" pitchFamily="18" charset="0"/>
                <a:cs typeface="Times New Roman" panose="02020603050405020304" pitchFamily="18" charset="0"/>
              </a:rPr>
              <a:t>Wayne D. Holmes – </a:t>
            </a:r>
            <a:r>
              <a:rPr lang="en-US" dirty="0" smtClean="0">
                <a:latin typeface="Times New Roman" panose="02020603050405020304" pitchFamily="18" charset="0"/>
                <a:cs typeface="Times New Roman" panose="02020603050405020304" pitchFamily="18" charset="0"/>
                <a:hlinkClick r:id="rId4"/>
              </a:rPr>
              <a:t>wayne.holmes@maryland.gov</a:t>
            </a:r>
            <a:endParaRPr lang="en-US" dirty="0" smtClean="0">
              <a:latin typeface="Times New Roman" panose="02020603050405020304" pitchFamily="18" charset="0"/>
              <a:cs typeface="Times New Roman" panose="02020603050405020304" pitchFamily="18" charset="0"/>
            </a:endParaRPr>
          </a:p>
          <a:p>
            <a:pPr algn="ctr"/>
            <a:r>
              <a:rPr lang="en-US" dirty="0" smtClean="0">
                <a:latin typeface="Times New Roman" panose="02020603050405020304" pitchFamily="18" charset="0"/>
                <a:cs typeface="Times New Roman" panose="02020603050405020304" pitchFamily="18" charset="0"/>
              </a:rPr>
              <a:t>Olayta L. Rigsby </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hlinkClick r:id="rId5"/>
              </a:rPr>
              <a:t>olayta.rigsby@maryland.gov</a:t>
            </a:r>
            <a:endParaRPr lang="en-US" dirty="0" smtClean="0">
              <a:latin typeface="Times New Roman" panose="02020603050405020304" pitchFamily="18" charset="0"/>
              <a:cs typeface="Times New Roman" panose="02020603050405020304" pitchFamily="18" charset="0"/>
            </a:endParaRPr>
          </a:p>
          <a:p>
            <a:pPr algn="ctr"/>
            <a:r>
              <a:rPr lang="en-US" dirty="0">
                <a:latin typeface="Times New Roman" panose="02020603050405020304" pitchFamily="18" charset="0"/>
                <a:cs typeface="Times New Roman" panose="02020603050405020304" pitchFamily="18" charset="0"/>
              </a:rPr>
              <a:t>Main Email - </a:t>
            </a:r>
            <a:r>
              <a:rPr lang="en-US" dirty="0" smtClean="0">
                <a:latin typeface="Times New Roman" panose="02020603050405020304" pitchFamily="18" charset="0"/>
                <a:cs typeface="Times New Roman" panose="02020603050405020304" pitchFamily="18" charset="0"/>
                <a:hlinkClick r:id="rId6"/>
              </a:rPr>
              <a:t>vaeducationbenefits.mhec@maryland.gov</a:t>
            </a:r>
            <a:endParaRPr lang="en-US" dirty="0" smtClean="0">
              <a:latin typeface="Times New Roman" panose="02020603050405020304" pitchFamily="18" charset="0"/>
              <a:cs typeface="Times New Roman" panose="02020603050405020304" pitchFamily="18" charset="0"/>
            </a:endParaRPr>
          </a:p>
        </p:txBody>
      </p:sp>
      <p:sp>
        <p:nvSpPr>
          <p:cNvPr id="4" name="Rectangle 3"/>
          <p:cNvSpPr/>
          <p:nvPr/>
        </p:nvSpPr>
        <p:spPr>
          <a:xfrm>
            <a:off x="4054446" y="5190990"/>
            <a:ext cx="4083105" cy="92333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5400" b="1" cap="none" spc="0" dirty="0" smtClean="0">
                <a:ln/>
                <a:solidFill>
                  <a:schemeClr val="accent4"/>
                </a:solidFill>
                <a:effectLst/>
              </a:rPr>
              <a:t>Thank You!!!</a:t>
            </a:r>
            <a:endParaRPr lang="en-US" sz="5400" b="1" cap="none" spc="0" dirty="0">
              <a:ln/>
              <a:solidFill>
                <a:schemeClr val="accent4"/>
              </a:solidFill>
              <a:effectLst/>
            </a:endParaRPr>
          </a:p>
        </p:txBody>
      </p:sp>
    </p:spTree>
    <p:extLst>
      <p:ext uri="{BB962C8B-B14F-4D97-AF65-F5344CB8AC3E}">
        <p14:creationId xmlns:p14="http://schemas.microsoft.com/office/powerpoint/2010/main" val="23706165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Webinar Housekeeping </a:t>
            </a:r>
            <a:br>
              <a:rPr lang="en-US" dirty="0" smtClean="0">
                <a:latin typeface="Times New Roman" panose="02020603050405020304" pitchFamily="18" charset="0"/>
                <a:cs typeface="Times New Roman" panose="02020603050405020304" pitchFamily="18" charset="0"/>
              </a:rPr>
            </a:br>
            <a:endParaRPr lang="en-US" sz="1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This session will be recorded and shared with everyone for training purposes. </a:t>
            </a:r>
          </a:p>
          <a:p>
            <a:r>
              <a:rPr lang="en-US" dirty="0" smtClean="0">
                <a:latin typeface="Times New Roman" panose="02020603050405020304" pitchFamily="18" charset="0"/>
                <a:cs typeface="Times New Roman" panose="02020603050405020304" pitchFamily="18" charset="0"/>
              </a:rPr>
              <a:t>You are not required to be on camera, but we would love to see you. </a:t>
            </a:r>
          </a:p>
          <a:p>
            <a:r>
              <a:rPr lang="en-US" dirty="0" smtClean="0">
                <a:latin typeface="Times New Roman" panose="02020603050405020304" pitchFamily="18" charset="0"/>
                <a:cs typeface="Times New Roman" panose="02020603050405020304" pitchFamily="18" charset="0"/>
              </a:rPr>
              <a:t>Please ensure you are on MUTE. </a:t>
            </a:r>
          </a:p>
          <a:p>
            <a:r>
              <a:rPr lang="en-US" dirty="0" smtClean="0">
                <a:latin typeface="Times New Roman" panose="02020603050405020304" pitchFamily="18" charset="0"/>
                <a:cs typeface="Times New Roman" panose="02020603050405020304" pitchFamily="18" charset="0"/>
              </a:rPr>
              <a:t>You may use the “raise hand” feature to ask a question. Please wait until you are recognized by the presenter. </a:t>
            </a:r>
          </a:p>
          <a:p>
            <a:r>
              <a:rPr lang="en-US" dirty="0" smtClean="0">
                <a:latin typeface="Times New Roman" panose="02020603050405020304" pitchFamily="18" charset="0"/>
                <a:cs typeface="Times New Roman" panose="02020603050405020304" pitchFamily="18" charset="0"/>
              </a:rPr>
              <a:t>In addition to the recording, the slides from the webinar will be shared and available on our webpage. </a:t>
            </a:r>
          </a:p>
          <a:p>
            <a:r>
              <a:rPr lang="en-US" dirty="0" smtClean="0">
                <a:latin typeface="Times New Roman" panose="02020603050405020304" pitchFamily="18" charset="0"/>
                <a:cs typeface="Times New Roman" panose="02020603050405020304" pitchFamily="18" charset="0"/>
              </a:rPr>
              <a:t>In addition to taking questions throughout the webinar, there will be time for questions at the end. </a:t>
            </a:r>
          </a:p>
          <a:p>
            <a:r>
              <a:rPr lang="en-US" dirty="0" smtClean="0">
                <a:latin typeface="Times New Roman" panose="02020603050405020304" pitchFamily="18" charset="0"/>
                <a:cs typeface="Times New Roman" panose="02020603050405020304" pitchFamily="18" charset="0"/>
              </a:rPr>
              <a:t>If you have a very specific question for your institution, we ask that you meet with us offline to address, unless it is beneficial to the group. </a:t>
            </a:r>
          </a:p>
          <a:p>
            <a:endParaRPr lang="en-US"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4133907" y="3081284"/>
            <a:ext cx="247593" cy="354076"/>
          </a:xfrm>
          <a:prstGeom prst="rect">
            <a:avLst/>
          </a:prstGeom>
        </p:spPr>
      </p:pic>
      <p:pic>
        <p:nvPicPr>
          <p:cNvPr id="5" name="Picture 4"/>
          <p:cNvPicPr>
            <a:picLocks noChangeAspect="1"/>
          </p:cNvPicPr>
          <p:nvPr/>
        </p:nvPicPr>
        <p:blipFill>
          <a:blip r:embed="rId4"/>
          <a:stretch>
            <a:fillRect/>
          </a:stretch>
        </p:blipFill>
        <p:spPr>
          <a:xfrm>
            <a:off x="7337080" y="2698560"/>
            <a:ext cx="394803" cy="311340"/>
          </a:xfrm>
          <a:prstGeom prst="rect">
            <a:avLst/>
          </a:prstGeom>
        </p:spPr>
      </p:pic>
      <p:pic>
        <p:nvPicPr>
          <p:cNvPr id="6" name="Picture 5"/>
          <p:cNvPicPr>
            <a:picLocks noChangeAspect="1"/>
          </p:cNvPicPr>
          <p:nvPr/>
        </p:nvPicPr>
        <p:blipFill>
          <a:blip r:embed="rId5"/>
          <a:stretch>
            <a:fillRect/>
          </a:stretch>
        </p:blipFill>
        <p:spPr>
          <a:xfrm flipH="1">
            <a:off x="8152406" y="2351509"/>
            <a:ext cx="432793" cy="347051"/>
          </a:xfrm>
          <a:prstGeom prst="rect">
            <a:avLst/>
          </a:prstGeom>
        </p:spPr>
      </p:pic>
      <p:pic>
        <p:nvPicPr>
          <p:cNvPr id="7" name="Picture 6"/>
          <p:cNvPicPr>
            <a:picLocks noChangeAspect="1"/>
          </p:cNvPicPr>
          <p:nvPr/>
        </p:nvPicPr>
        <p:blipFill>
          <a:blip r:embed="rId6"/>
          <a:stretch>
            <a:fillRect/>
          </a:stretch>
        </p:blipFill>
        <p:spPr>
          <a:xfrm>
            <a:off x="7731883" y="2718519"/>
            <a:ext cx="347629" cy="291381"/>
          </a:xfrm>
          <a:prstGeom prst="rect">
            <a:avLst/>
          </a:prstGeom>
        </p:spPr>
      </p:pic>
      <p:pic>
        <p:nvPicPr>
          <p:cNvPr id="8" name="Picture 7"/>
          <p:cNvPicPr>
            <a:picLocks noChangeAspect="1"/>
          </p:cNvPicPr>
          <p:nvPr/>
        </p:nvPicPr>
        <p:blipFill>
          <a:blip r:embed="rId7"/>
          <a:stretch>
            <a:fillRect/>
          </a:stretch>
        </p:blipFill>
        <p:spPr>
          <a:xfrm>
            <a:off x="10970153" y="3435360"/>
            <a:ext cx="377297" cy="422712"/>
          </a:xfrm>
          <a:prstGeom prst="rect">
            <a:avLst/>
          </a:prstGeom>
        </p:spPr>
      </p:pic>
    </p:spTree>
    <p:extLst>
      <p:ext uri="{BB962C8B-B14F-4D97-AF65-F5344CB8AC3E}">
        <p14:creationId xmlns:p14="http://schemas.microsoft.com/office/powerpoint/2010/main" val="22993600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Items we will cover today…</a:t>
            </a:r>
            <a:br>
              <a:rPr lang="en-US" dirty="0" smtClean="0">
                <a:latin typeface="Times New Roman" panose="02020603050405020304" pitchFamily="18" charset="0"/>
                <a:cs typeface="Times New Roman" panose="02020603050405020304" pitchFamily="18" charset="0"/>
              </a:rPr>
            </a:br>
            <a:r>
              <a:rPr lang="en-US" sz="1800"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SAA Overview </a:t>
            </a:r>
          </a:p>
          <a:p>
            <a:r>
              <a:rPr lang="en-US" dirty="0" smtClean="0">
                <a:latin typeface="Times New Roman" panose="02020603050405020304" pitchFamily="18" charset="0"/>
                <a:cs typeface="Times New Roman" panose="02020603050405020304" pitchFamily="18" charset="0"/>
              </a:rPr>
              <a:t>Catalog Compliance Requirements </a:t>
            </a:r>
          </a:p>
          <a:p>
            <a:r>
              <a:rPr lang="en-US" dirty="0" smtClean="0">
                <a:latin typeface="Times New Roman" panose="02020603050405020304" pitchFamily="18" charset="0"/>
                <a:cs typeface="Times New Roman" panose="02020603050405020304" pitchFamily="18" charset="0"/>
              </a:rPr>
              <a:t>Uniform Application Walkthrough </a:t>
            </a:r>
          </a:p>
          <a:p>
            <a:r>
              <a:rPr lang="en-US" dirty="0" smtClean="0">
                <a:latin typeface="Times New Roman" panose="02020603050405020304" pitchFamily="18" charset="0"/>
                <a:cs typeface="Times New Roman" panose="02020603050405020304" pitchFamily="18" charset="0"/>
              </a:rPr>
              <a:t>MD SAA Program Sheet Walkthrough </a:t>
            </a:r>
          </a:p>
          <a:p>
            <a:r>
              <a:rPr lang="en-US" dirty="0" smtClean="0">
                <a:latin typeface="Times New Roman" panose="02020603050405020304" pitchFamily="18" charset="0"/>
                <a:cs typeface="Times New Roman" panose="02020603050405020304" pitchFamily="18" charset="0"/>
              </a:rPr>
              <a:t>MD One Stop Portal Submission Walkthrough </a:t>
            </a:r>
          </a:p>
          <a:p>
            <a:r>
              <a:rPr lang="en-US" dirty="0" smtClean="0">
                <a:latin typeface="Times New Roman" panose="02020603050405020304" pitchFamily="18" charset="0"/>
                <a:cs typeface="Times New Roman" panose="02020603050405020304" pitchFamily="18" charset="0"/>
              </a:rPr>
              <a:t>Questions </a:t>
            </a: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193930" y="2180496"/>
            <a:ext cx="2522439" cy="2766300"/>
          </a:xfrm>
          <a:prstGeom prst="rect">
            <a:avLst/>
          </a:prstGeom>
        </p:spPr>
      </p:pic>
    </p:spTree>
    <p:extLst>
      <p:ext uri="{BB962C8B-B14F-4D97-AF65-F5344CB8AC3E}">
        <p14:creationId xmlns:p14="http://schemas.microsoft.com/office/powerpoint/2010/main" val="23543566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latin typeface="Times New Roman" panose="02020603050405020304" pitchFamily="18" charset="0"/>
                <a:cs typeface="Times New Roman" panose="02020603050405020304" pitchFamily="18" charset="0"/>
              </a:rPr>
              <a:t>Maryland State Approving Agency</a:t>
            </a:r>
            <a:br>
              <a:rPr lang="en-US" dirty="0" smtClean="0">
                <a:latin typeface="Times New Roman" panose="02020603050405020304" pitchFamily="18" charset="0"/>
                <a:cs typeface="Times New Roman" panose="02020603050405020304" pitchFamily="18" charset="0"/>
              </a:rPr>
            </a:br>
            <a:endParaRPr lang="en-US" sz="1800" dirty="0"/>
          </a:p>
        </p:txBody>
      </p:sp>
      <p:sp>
        <p:nvSpPr>
          <p:cNvPr id="3" name="Content Placeholder 2"/>
          <p:cNvSpPr>
            <a:spLocks noGrp="1"/>
          </p:cNvSpPr>
          <p:nvPr>
            <p:ph idx="1"/>
          </p:nvPr>
        </p:nvSpPr>
        <p:spPr>
          <a:xfrm>
            <a:off x="484908" y="1715956"/>
            <a:ext cx="11208327" cy="4633086"/>
          </a:xfrm>
        </p:spPr>
        <p:txBody>
          <a:bodyPr>
            <a:normAutofit/>
          </a:bodyPr>
          <a:lstStyle/>
          <a:p>
            <a:pPr>
              <a:buClr>
                <a:srgbClr val="FFC000"/>
              </a:buClr>
              <a:buFont typeface="Wingdings" panose="05000000000000000000" pitchFamily="2" charset="2"/>
              <a:buChar char="§"/>
            </a:pPr>
            <a:r>
              <a:rPr lang="en-US" sz="2200" dirty="0" smtClean="0">
                <a:latin typeface="Times New Roman" panose="02020603050405020304" pitchFamily="18" charset="0"/>
                <a:cs typeface="Times New Roman" panose="02020603050405020304" pitchFamily="18" charset="0"/>
              </a:rPr>
              <a:t>The Maryland State Approving Agency (MD SAA), within the Maryland Higher Education Commission (MHEC), serves as the approving authority for GI Bill® Education benefits in the State of Maryland. </a:t>
            </a:r>
          </a:p>
          <a:p>
            <a:pPr>
              <a:buClr>
                <a:srgbClr val="FFC000"/>
              </a:buClr>
              <a:buFont typeface="Wingdings" panose="05000000000000000000" pitchFamily="2" charset="2"/>
              <a:buChar char="§"/>
            </a:pPr>
            <a:r>
              <a:rPr lang="en-US" sz="2200" dirty="0" smtClean="0">
                <a:latin typeface="Times New Roman" panose="02020603050405020304" pitchFamily="18" charset="0"/>
                <a:cs typeface="Times New Roman" panose="02020603050405020304" pitchFamily="18" charset="0"/>
              </a:rPr>
              <a:t>The mission of the Maryland SAA is to: </a:t>
            </a:r>
          </a:p>
          <a:p>
            <a:pPr>
              <a:buClr>
                <a:srgbClr val="FFC000"/>
              </a:buClr>
              <a:buFont typeface="Wingdings" panose="05000000000000000000" pitchFamily="2" charset="2"/>
              <a:buChar char="§"/>
            </a:pPr>
            <a:r>
              <a:rPr lang="en-US" sz="2200" dirty="0" smtClean="0">
                <a:latin typeface="Times New Roman" panose="02020603050405020304" pitchFamily="18" charset="0"/>
                <a:cs typeface="Times New Roman" panose="02020603050405020304" pitchFamily="18" charset="0"/>
              </a:rPr>
              <a:t>Promote and safeguard quality education and training programs for all Veterans and other eligible persons</a:t>
            </a:r>
          </a:p>
          <a:p>
            <a:pPr>
              <a:buClr>
                <a:srgbClr val="FFC000"/>
              </a:buClr>
              <a:buFont typeface="Wingdings" panose="05000000000000000000" pitchFamily="2" charset="2"/>
              <a:buChar char="§"/>
            </a:pPr>
            <a:r>
              <a:rPr lang="en-US" sz="2200" dirty="0" smtClean="0">
                <a:latin typeface="Times New Roman" panose="02020603050405020304" pitchFamily="18" charset="0"/>
                <a:cs typeface="Times New Roman" panose="02020603050405020304" pitchFamily="18" charset="0"/>
              </a:rPr>
              <a:t>Increase awareness of every Veteran, Service </a:t>
            </a:r>
            <a:r>
              <a:rPr lang="en-US" sz="2200" dirty="0">
                <a:latin typeface="Times New Roman" panose="02020603050405020304" pitchFamily="18" charset="0"/>
                <a:cs typeface="Times New Roman" panose="02020603050405020304" pitchFamily="18" charset="0"/>
              </a:rPr>
              <a:t>M</a:t>
            </a:r>
            <a:r>
              <a:rPr lang="en-US" sz="2200" dirty="0" smtClean="0">
                <a:latin typeface="Times New Roman" panose="02020603050405020304" pitchFamily="18" charset="0"/>
                <a:cs typeface="Times New Roman" panose="02020603050405020304" pitchFamily="18" charset="0"/>
              </a:rPr>
              <a:t>ember, and/or eligible dependent concerning the full range of both educational and training opportunities available in the State of Maryland. </a:t>
            </a:r>
          </a:p>
          <a:p>
            <a:pPr>
              <a:buClr>
                <a:srgbClr val="FFC000"/>
              </a:buClr>
              <a:buFont typeface="Wingdings" panose="05000000000000000000" pitchFamily="2" charset="2"/>
              <a:buChar char="§"/>
            </a:pPr>
            <a:r>
              <a:rPr lang="en-US" sz="2200" dirty="0" smtClean="0">
                <a:latin typeface="Times New Roman" panose="02020603050405020304" pitchFamily="18" charset="0"/>
                <a:cs typeface="Times New Roman" panose="02020603050405020304" pitchFamily="18" charset="0"/>
              </a:rPr>
              <a:t>Protect the GI Bill® resources available for those programs. </a:t>
            </a:r>
            <a:endParaRPr lang="en-US" sz="900" dirty="0" smtClean="0">
              <a:latin typeface="Times New Roman" panose="02020603050405020304" pitchFamily="18" charset="0"/>
              <a:cs typeface="Times New Roman" panose="02020603050405020304" pitchFamily="18" charset="0"/>
            </a:endParaRPr>
          </a:p>
          <a:p>
            <a:pPr>
              <a:buClr>
                <a:srgbClr val="FFC000"/>
              </a:buClr>
              <a:buFont typeface="Wingdings" panose="05000000000000000000" pitchFamily="2" charset="2"/>
              <a:buChar char="§"/>
            </a:pPr>
            <a:r>
              <a:rPr lang="en-US" sz="900" dirty="0" smtClean="0">
                <a:latin typeface="Times New Roman" panose="02020603050405020304" pitchFamily="18" charset="0"/>
                <a:cs typeface="Times New Roman" panose="02020603050405020304" pitchFamily="18" charset="0"/>
              </a:rPr>
              <a:t>GI </a:t>
            </a:r>
            <a:r>
              <a:rPr lang="en-US" sz="900" dirty="0">
                <a:latin typeface="Times New Roman" panose="02020603050405020304" pitchFamily="18" charset="0"/>
                <a:cs typeface="Times New Roman" panose="02020603050405020304" pitchFamily="18" charset="0"/>
              </a:rPr>
              <a:t>Bill® is a registered trademark of the U.S. Department of Veterans Affairs (VA). More information about education benefits offered by VA is available at the official U.S. government Web site at </a:t>
            </a:r>
            <a:r>
              <a:rPr lang="en-US" sz="900" dirty="0">
                <a:latin typeface="Times New Roman" panose="02020603050405020304" pitchFamily="18" charset="0"/>
                <a:cs typeface="Times New Roman" panose="02020603050405020304" pitchFamily="18" charset="0"/>
                <a:hlinkClick r:id="rId2"/>
              </a:rPr>
              <a:t>https://www.benefits.va.gov/gibill</a:t>
            </a:r>
            <a:r>
              <a:rPr lang="en-US" sz="900" dirty="0">
                <a:latin typeface="Times New Roman" panose="02020603050405020304" pitchFamily="18" charset="0"/>
                <a:cs typeface="Times New Roman" panose="02020603050405020304" pitchFamily="18" charset="0"/>
              </a:rPr>
              <a:t>.</a:t>
            </a:r>
          </a:p>
          <a:p>
            <a:pPr>
              <a:buClr>
                <a:srgbClr val="FFC000"/>
              </a:buClr>
              <a:buFont typeface="Wingdings" panose="05000000000000000000" pitchFamily="2" charset="2"/>
              <a:buChar char="§"/>
            </a:pPr>
            <a:endParaRPr lang="en-US"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57470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Catalog/bulletin Compliance for ihl’s</a:t>
            </a:r>
            <a:br>
              <a:rPr lang="en-US" dirty="0" smtClean="0">
                <a:latin typeface="Times New Roman" panose="02020603050405020304" pitchFamily="18" charset="0"/>
                <a:cs typeface="Times New Roman" panose="02020603050405020304" pitchFamily="18" charset="0"/>
              </a:rPr>
            </a:br>
            <a:endParaRPr lang="en-US" sz="1800"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93614" y="1828800"/>
            <a:ext cx="11117193" cy="3955473"/>
          </a:xfrm>
        </p:spPr>
        <p:txBody>
          <a:bodyPr>
            <a:normAutofit/>
          </a:bodyPr>
          <a:lstStyle/>
          <a:p>
            <a:pPr>
              <a:buClr>
                <a:srgbClr val="FFC000"/>
              </a:buClr>
            </a:pPr>
            <a:r>
              <a:rPr lang="en-US" sz="1900" dirty="0" smtClean="0">
                <a:solidFill>
                  <a:srgbClr val="3D3D3D"/>
                </a:solidFill>
                <a:latin typeface="Times New Roman" panose="02020603050405020304" pitchFamily="18" charset="0"/>
                <a:cs typeface="Times New Roman" panose="02020603050405020304" pitchFamily="18" charset="0"/>
              </a:rPr>
              <a:t>24 Month Review: </a:t>
            </a:r>
            <a:r>
              <a:rPr lang="en-US" sz="1700" dirty="0" smtClean="0">
                <a:solidFill>
                  <a:srgbClr val="3D3D3D"/>
                </a:solidFill>
                <a:latin typeface="Times New Roman" panose="02020603050405020304" pitchFamily="18" charset="0"/>
                <a:cs typeface="Times New Roman" panose="02020603050405020304" pitchFamily="18" charset="0"/>
              </a:rPr>
              <a:t>This is a request for a full re-approval of currently approved GI Bill programs, </a:t>
            </a:r>
            <a:r>
              <a:rPr lang="en-US" sz="1700" smtClean="0">
                <a:solidFill>
                  <a:srgbClr val="3D3D3D"/>
                </a:solidFill>
                <a:latin typeface="Times New Roman" panose="02020603050405020304" pitchFamily="18" charset="0"/>
                <a:cs typeface="Times New Roman" panose="02020603050405020304" pitchFamily="18" charset="0"/>
              </a:rPr>
              <a:t>in </a:t>
            </a:r>
            <a:r>
              <a:rPr lang="en-US" sz="1700" smtClean="0">
                <a:solidFill>
                  <a:srgbClr val="3D3D3D"/>
                </a:solidFill>
                <a:latin typeface="Times New Roman" panose="02020603050405020304" pitchFamily="18" charset="0"/>
                <a:cs typeface="Times New Roman" panose="02020603050405020304" pitchFamily="18" charset="0"/>
              </a:rPr>
              <a:t>addition </a:t>
            </a:r>
            <a:r>
              <a:rPr lang="en-US" sz="1700" dirty="0" smtClean="0">
                <a:solidFill>
                  <a:srgbClr val="3D3D3D"/>
                </a:solidFill>
                <a:latin typeface="Times New Roman" panose="02020603050405020304" pitchFamily="18" charset="0"/>
                <a:cs typeface="Times New Roman" panose="02020603050405020304" pitchFamily="18" charset="0"/>
              </a:rPr>
              <a:t>to approval of one or more additional program(s). Full re-approvals are required at least every 24 months. </a:t>
            </a:r>
          </a:p>
          <a:p>
            <a:pPr>
              <a:buClr>
                <a:srgbClr val="FFC000"/>
              </a:buClr>
            </a:pPr>
            <a:r>
              <a:rPr lang="en-US" sz="1900" dirty="0" smtClean="0">
                <a:solidFill>
                  <a:srgbClr val="3D3D3D"/>
                </a:solidFill>
                <a:latin typeface="Times New Roman" panose="02020603050405020304" pitchFamily="18" charset="0"/>
                <a:cs typeface="Times New Roman" panose="02020603050405020304" pitchFamily="18" charset="0"/>
              </a:rPr>
              <a:t>Annual Review: This is a request for the approval of an annually published catalog that does not require at 24 month review. You are only required to report changes to policies and program changes (including new programs)</a:t>
            </a:r>
          </a:p>
          <a:p>
            <a:pPr>
              <a:buClr>
                <a:srgbClr val="FFC000"/>
              </a:buClr>
            </a:pPr>
            <a:r>
              <a:rPr lang="en-US" sz="1900" dirty="0" smtClean="0">
                <a:solidFill>
                  <a:srgbClr val="3D3D3D"/>
                </a:solidFill>
                <a:latin typeface="Times New Roman" panose="02020603050405020304" pitchFamily="18" charset="0"/>
                <a:cs typeface="Times New Roman" panose="02020603050405020304" pitchFamily="18" charset="0"/>
              </a:rPr>
              <a:t>Modified Review: This is a request to modify a previously approved catalog to add additional programs, modify or remove existing programs, or update policy or institution information for that specific catalog year. </a:t>
            </a:r>
          </a:p>
          <a:p>
            <a:pPr>
              <a:buClr>
                <a:srgbClr val="FFC000"/>
              </a:buClr>
            </a:pPr>
            <a:endParaRPr lang="en-US" sz="1900" dirty="0">
              <a:solidFill>
                <a:srgbClr val="3D3D3D"/>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67708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prstClr val="white"/>
                </a:solidFill>
                <a:latin typeface="Times New Roman" panose="02020603050405020304" pitchFamily="18" charset="0"/>
                <a:cs typeface="Times New Roman" panose="02020603050405020304" pitchFamily="18" charset="0"/>
              </a:rPr>
              <a:t>24 Month Review Requirements for IHL’S</a:t>
            </a:r>
            <a:br>
              <a:rPr lang="en-US" dirty="0" smtClean="0">
                <a:solidFill>
                  <a:prstClr val="white"/>
                </a:solidFill>
                <a:latin typeface="Times New Roman" panose="02020603050405020304" pitchFamily="18" charset="0"/>
                <a:cs typeface="Times New Roman" panose="02020603050405020304" pitchFamily="18" charset="0"/>
              </a:rPr>
            </a:br>
            <a:endParaRPr lang="en-US" sz="1800" dirty="0"/>
          </a:p>
        </p:txBody>
      </p:sp>
      <p:sp>
        <p:nvSpPr>
          <p:cNvPr id="3" name="Content Placeholder 2"/>
          <p:cNvSpPr>
            <a:spLocks noGrp="1"/>
          </p:cNvSpPr>
          <p:nvPr>
            <p:ph idx="1"/>
          </p:nvPr>
        </p:nvSpPr>
        <p:spPr>
          <a:xfrm>
            <a:off x="581192" y="1569856"/>
            <a:ext cx="11029615" cy="5114166"/>
          </a:xfrm>
        </p:spPr>
        <p:txBody>
          <a:bodyPr>
            <a:normAutofit/>
          </a:bodyPr>
          <a:lstStyle/>
          <a:p>
            <a:r>
              <a:rPr lang="en-US" dirty="0" smtClean="0">
                <a:solidFill>
                  <a:srgbClr val="3D3D3D"/>
                </a:solidFill>
                <a:latin typeface="Times New Roman" panose="02020603050405020304" pitchFamily="18" charset="0"/>
                <a:cs typeface="Times New Roman" panose="02020603050405020304" pitchFamily="18" charset="0"/>
              </a:rPr>
              <a:t>Complete Uniform Application (VA Form 22-10287) &amp; MD SAA Program Sheet with Academic Catalog. </a:t>
            </a:r>
            <a:endParaRPr lang="en-US" dirty="0">
              <a:solidFill>
                <a:srgbClr val="3D3D3D"/>
              </a:solidFill>
              <a:latin typeface="Times New Roman" panose="02020603050405020304" pitchFamily="18" charset="0"/>
              <a:cs typeface="Times New Roman" panose="02020603050405020304" pitchFamily="18" charset="0"/>
            </a:endParaRPr>
          </a:p>
          <a:p>
            <a:pPr lvl="0"/>
            <a:r>
              <a:rPr lang="en-US" dirty="0" smtClean="0">
                <a:solidFill>
                  <a:srgbClr val="3D3D3D"/>
                </a:solidFill>
                <a:latin typeface="Times New Roman" panose="02020603050405020304" pitchFamily="18" charset="0"/>
                <a:cs typeface="Times New Roman" panose="02020603050405020304" pitchFamily="18" charset="0"/>
              </a:rPr>
              <a:t>MD SAA Program Sheet must include all programs currently approved in WEAMS, with a request to re-approve, modify, or withdraw for a 24 month review and </a:t>
            </a:r>
            <a:r>
              <a:rPr lang="en-US" dirty="0">
                <a:solidFill>
                  <a:srgbClr val="3D3D3D"/>
                </a:solidFill>
                <a:latin typeface="Times New Roman" panose="02020603050405020304" pitchFamily="18" charset="0"/>
                <a:cs typeface="Times New Roman" panose="02020603050405020304" pitchFamily="18" charset="0"/>
              </a:rPr>
              <a:t>a</a:t>
            </a:r>
            <a:r>
              <a:rPr lang="en-US" dirty="0" smtClean="0">
                <a:solidFill>
                  <a:srgbClr val="3D3D3D"/>
                </a:solidFill>
                <a:latin typeface="Times New Roman" panose="02020603050405020304" pitchFamily="18" charset="0"/>
                <a:cs typeface="Times New Roman" panose="02020603050405020304" pitchFamily="18" charset="0"/>
              </a:rPr>
              <a:t>ll new program requests must be included as well. </a:t>
            </a:r>
          </a:p>
          <a:p>
            <a:pPr lvl="0"/>
            <a:r>
              <a:rPr lang="en-US" dirty="0" smtClean="0">
                <a:solidFill>
                  <a:srgbClr val="3D3D3D"/>
                </a:solidFill>
                <a:latin typeface="Times New Roman" panose="02020603050405020304" pitchFamily="18" charset="0"/>
                <a:cs typeface="Times New Roman" panose="02020603050405020304" pitchFamily="18" charset="0"/>
              </a:rPr>
              <a:t>Supplemental Documents must be submitted as well to support the 24 month review which includes: </a:t>
            </a:r>
          </a:p>
          <a:p>
            <a:pPr lvl="0"/>
            <a:endParaRPr lang="en-US" dirty="0" smtClean="0">
              <a:solidFill>
                <a:srgbClr val="3D3D3D"/>
              </a:solidFill>
              <a:latin typeface="Times New Roman" panose="02020603050405020304" pitchFamily="18" charset="0"/>
              <a:cs typeface="Times New Roman" panose="02020603050405020304" pitchFamily="18" charset="0"/>
            </a:endParaRPr>
          </a:p>
          <a:p>
            <a:pPr lvl="0"/>
            <a:endParaRPr lang="en-US" dirty="0" smtClean="0">
              <a:solidFill>
                <a:srgbClr val="3D3D3D"/>
              </a:solidFill>
              <a:latin typeface="Times New Roman" panose="02020603050405020304" pitchFamily="18" charset="0"/>
              <a:cs typeface="Times New Roman" panose="02020603050405020304" pitchFamily="18" charset="0"/>
            </a:endParaRPr>
          </a:p>
          <a:p>
            <a:pPr lvl="0"/>
            <a:endParaRPr lang="en-US" dirty="0">
              <a:solidFill>
                <a:srgbClr val="3D3D3D"/>
              </a:solidFill>
              <a:latin typeface="Times New Roman" panose="02020603050405020304" pitchFamily="18" charset="0"/>
              <a:cs typeface="Times New Roman" panose="02020603050405020304" pitchFamily="18" charset="0"/>
            </a:endParaRPr>
          </a:p>
          <a:p>
            <a:pPr lvl="0"/>
            <a:endParaRPr lang="en-US" dirty="0" smtClean="0">
              <a:solidFill>
                <a:srgbClr val="3D3D3D"/>
              </a:solidFill>
              <a:latin typeface="Times New Roman" panose="02020603050405020304" pitchFamily="18" charset="0"/>
              <a:cs typeface="Times New Roman" panose="02020603050405020304" pitchFamily="18" charset="0"/>
            </a:endParaRPr>
          </a:p>
          <a:p>
            <a:pPr lvl="0"/>
            <a:r>
              <a:rPr lang="en-US" dirty="0" smtClean="0">
                <a:latin typeface="Times New Roman" panose="02020603050405020304" pitchFamily="18" charset="0"/>
                <a:cs typeface="Times New Roman" panose="02020603050405020304" pitchFamily="18" charset="0"/>
              </a:rPr>
              <a:t>Your 24 month review date is determined by the approval letter date of your last full catalog review. </a:t>
            </a:r>
            <a:endParaRPr lang="en-US"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128132996"/>
              </p:ext>
            </p:extLst>
          </p:nvPr>
        </p:nvGraphicFramePr>
        <p:xfrm>
          <a:off x="1431636" y="3891779"/>
          <a:ext cx="8518236" cy="1483360"/>
        </p:xfrm>
        <a:graphic>
          <a:graphicData uri="http://schemas.openxmlformats.org/drawingml/2006/table">
            <a:tbl>
              <a:tblPr firstRow="1" bandRow="1">
                <a:tableStyleId>{5C22544A-7EE6-4342-B048-85BDC9FD1C3A}</a:tableStyleId>
              </a:tblPr>
              <a:tblGrid>
                <a:gridCol w="2839412">
                  <a:extLst>
                    <a:ext uri="{9D8B030D-6E8A-4147-A177-3AD203B41FA5}">
                      <a16:colId xmlns:a16="http://schemas.microsoft.com/office/drawing/2014/main" val="290965057"/>
                    </a:ext>
                  </a:extLst>
                </a:gridCol>
                <a:gridCol w="2839412">
                  <a:extLst>
                    <a:ext uri="{9D8B030D-6E8A-4147-A177-3AD203B41FA5}">
                      <a16:colId xmlns:a16="http://schemas.microsoft.com/office/drawing/2014/main" val="2247488398"/>
                    </a:ext>
                  </a:extLst>
                </a:gridCol>
                <a:gridCol w="2839412">
                  <a:extLst>
                    <a:ext uri="{9D8B030D-6E8A-4147-A177-3AD203B41FA5}">
                      <a16:colId xmlns:a16="http://schemas.microsoft.com/office/drawing/2014/main" val="813807224"/>
                    </a:ext>
                  </a:extLst>
                </a:gridCol>
              </a:tblGrid>
              <a:tr h="370840">
                <a:tc>
                  <a:txBody>
                    <a:bodyPr/>
                    <a:lstStyle/>
                    <a:p>
                      <a:r>
                        <a:rPr lang="en-US" sz="1200" b="0" dirty="0" smtClean="0">
                          <a:solidFill>
                            <a:schemeClr val="tx1"/>
                          </a:solidFill>
                          <a:latin typeface="Times New Roman" panose="02020603050405020304" pitchFamily="18" charset="0"/>
                          <a:cs typeface="Times New Roman" panose="02020603050405020304" pitchFamily="18" charset="0"/>
                        </a:rPr>
                        <a:t>Proof of Accreditation</a:t>
                      </a:r>
                      <a:endParaRPr lang="en-US" sz="1200" b="0" dirty="0">
                        <a:solidFill>
                          <a:schemeClr val="tx1"/>
                        </a:solidFill>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en-US" sz="1200" b="0" dirty="0" smtClean="0">
                          <a:solidFill>
                            <a:schemeClr val="tx1"/>
                          </a:solidFill>
                          <a:latin typeface="Times New Roman" panose="02020603050405020304" pitchFamily="18" charset="0"/>
                          <a:cs typeface="Times New Roman" panose="02020603050405020304" pitchFamily="18" charset="0"/>
                        </a:rPr>
                        <a:t>Copies of School Advertising</a:t>
                      </a:r>
                      <a:endParaRPr lang="en-US" sz="1200" b="0" dirty="0">
                        <a:solidFill>
                          <a:schemeClr val="tx1"/>
                        </a:solidFill>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en-US" sz="1200" b="0" dirty="0" smtClean="0">
                          <a:solidFill>
                            <a:schemeClr val="tx1"/>
                          </a:solidFill>
                          <a:latin typeface="Times New Roman" panose="02020603050405020304" pitchFamily="18" charset="0"/>
                          <a:cs typeface="Times New Roman" panose="02020603050405020304" pitchFamily="18" charset="0"/>
                        </a:rPr>
                        <a:t>Description</a:t>
                      </a:r>
                      <a:r>
                        <a:rPr lang="en-US" sz="1200" b="0" baseline="0" dirty="0" smtClean="0">
                          <a:solidFill>
                            <a:schemeClr val="tx1"/>
                          </a:solidFill>
                          <a:latin typeface="Times New Roman" panose="02020603050405020304" pitchFamily="18" charset="0"/>
                          <a:cs typeface="Times New Roman" panose="02020603050405020304" pitchFamily="18" charset="0"/>
                        </a:rPr>
                        <a:t> of Space &amp; Facilities</a:t>
                      </a:r>
                      <a:endParaRPr lang="en-US" sz="1200" b="0" dirty="0">
                        <a:solidFill>
                          <a:schemeClr val="tx1"/>
                        </a:solidFill>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extLst>
                  <a:ext uri="{0D108BD9-81ED-4DB2-BD59-A6C34878D82A}">
                    <a16:rowId xmlns:a16="http://schemas.microsoft.com/office/drawing/2014/main" val="558304711"/>
                  </a:ext>
                </a:extLst>
              </a:tr>
              <a:tr h="370840">
                <a:tc>
                  <a:txBody>
                    <a:bodyPr/>
                    <a:lstStyle/>
                    <a:p>
                      <a:r>
                        <a:rPr lang="en-US" sz="1200" b="0" dirty="0" smtClean="0">
                          <a:solidFill>
                            <a:schemeClr val="tx1"/>
                          </a:solidFill>
                          <a:latin typeface="Times New Roman" panose="02020603050405020304" pitchFamily="18" charset="0"/>
                          <a:cs typeface="Times New Roman" panose="02020603050405020304" pitchFamily="18" charset="0"/>
                        </a:rPr>
                        <a:t>VA Form 22-1919 (for</a:t>
                      </a:r>
                      <a:r>
                        <a:rPr lang="en-US" sz="1200" b="0" baseline="0" dirty="0" smtClean="0">
                          <a:solidFill>
                            <a:schemeClr val="tx1"/>
                          </a:solidFill>
                          <a:latin typeface="Times New Roman" panose="02020603050405020304" pitchFamily="18" charset="0"/>
                          <a:cs typeface="Times New Roman" panose="02020603050405020304" pitchFamily="18" charset="0"/>
                        </a:rPr>
                        <a:t> private ETI’s)</a:t>
                      </a:r>
                      <a:endParaRPr lang="en-US" sz="1200" b="0" dirty="0">
                        <a:solidFill>
                          <a:schemeClr val="tx1"/>
                        </a:solidFill>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en-US" sz="1200" b="0" dirty="0" smtClean="0">
                          <a:solidFill>
                            <a:schemeClr val="tx1"/>
                          </a:solidFill>
                          <a:latin typeface="Times New Roman" panose="02020603050405020304" pitchFamily="18" charset="0"/>
                          <a:cs typeface="Times New Roman" panose="02020603050405020304" pitchFamily="18" charset="0"/>
                        </a:rPr>
                        <a:t>VA Form 22-8794 (if change in SCO)</a:t>
                      </a:r>
                      <a:endParaRPr lang="en-US" sz="1200" b="0" dirty="0">
                        <a:solidFill>
                          <a:schemeClr val="tx1"/>
                        </a:solidFill>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en-US" sz="1200" b="0" dirty="0" smtClean="0">
                          <a:solidFill>
                            <a:schemeClr val="tx1"/>
                          </a:solidFill>
                          <a:latin typeface="Times New Roman" panose="02020603050405020304" pitchFamily="18" charset="0"/>
                          <a:cs typeface="Times New Roman" panose="02020603050405020304" pitchFamily="18" charset="0"/>
                        </a:rPr>
                        <a:t>Enrollment</a:t>
                      </a:r>
                      <a:r>
                        <a:rPr lang="en-US" sz="1200" b="0" baseline="0" dirty="0" smtClean="0">
                          <a:solidFill>
                            <a:schemeClr val="tx1"/>
                          </a:solidFill>
                          <a:latin typeface="Times New Roman" panose="02020603050405020304" pitchFamily="18" charset="0"/>
                          <a:cs typeface="Times New Roman" panose="02020603050405020304" pitchFamily="18" charset="0"/>
                        </a:rPr>
                        <a:t> Limitations Statement</a:t>
                      </a:r>
                      <a:endParaRPr lang="en-US" sz="1200" b="0" dirty="0">
                        <a:solidFill>
                          <a:schemeClr val="tx1"/>
                        </a:solidFill>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extLst>
                  <a:ext uri="{0D108BD9-81ED-4DB2-BD59-A6C34878D82A}">
                    <a16:rowId xmlns:a16="http://schemas.microsoft.com/office/drawing/2014/main" val="871812130"/>
                  </a:ext>
                </a:extLst>
              </a:tr>
              <a:tr h="370840">
                <a:tc>
                  <a:txBody>
                    <a:bodyPr/>
                    <a:lstStyle/>
                    <a:p>
                      <a:r>
                        <a:rPr lang="en-US" sz="1200" b="0" dirty="0" smtClean="0">
                          <a:solidFill>
                            <a:schemeClr val="tx1"/>
                          </a:solidFill>
                          <a:latin typeface="Times New Roman" panose="02020603050405020304" pitchFamily="18" charset="0"/>
                          <a:cs typeface="Times New Roman" panose="02020603050405020304" pitchFamily="18" charset="0"/>
                        </a:rPr>
                        <a:t># of credits</a:t>
                      </a:r>
                      <a:r>
                        <a:rPr lang="en-US" sz="1200" b="0" baseline="0" dirty="0" smtClean="0">
                          <a:solidFill>
                            <a:schemeClr val="tx1"/>
                          </a:solidFill>
                          <a:latin typeface="Times New Roman" panose="02020603050405020304" pitchFamily="18" charset="0"/>
                          <a:cs typeface="Times New Roman" panose="02020603050405020304" pitchFamily="18" charset="0"/>
                        </a:rPr>
                        <a:t> for FT enrollment </a:t>
                      </a:r>
                      <a:endParaRPr lang="en-US" sz="1200" b="0" dirty="0">
                        <a:solidFill>
                          <a:schemeClr val="tx1"/>
                        </a:solidFill>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en-US" sz="1200" b="0" dirty="0" smtClean="0">
                          <a:solidFill>
                            <a:schemeClr val="tx1"/>
                          </a:solidFill>
                          <a:latin typeface="Times New Roman" panose="02020603050405020304" pitchFamily="18" charset="0"/>
                          <a:cs typeface="Times New Roman" panose="02020603050405020304" pitchFamily="18" charset="0"/>
                        </a:rPr>
                        <a:t>Proof of Title IV Participation</a:t>
                      </a:r>
                      <a:endParaRPr lang="en-US" sz="1200" b="0" dirty="0">
                        <a:solidFill>
                          <a:schemeClr val="tx1"/>
                        </a:solidFill>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en-US" sz="1200" b="0" dirty="0" smtClean="0">
                          <a:solidFill>
                            <a:schemeClr val="tx1"/>
                          </a:solidFill>
                          <a:latin typeface="Times New Roman" panose="02020603050405020304" pitchFamily="18" charset="0"/>
                          <a:cs typeface="Times New Roman" panose="02020603050405020304" pitchFamily="18" charset="0"/>
                        </a:rPr>
                        <a:t>Financial Shopping</a:t>
                      </a:r>
                      <a:r>
                        <a:rPr lang="en-US" sz="1200" b="0" baseline="0" dirty="0" smtClean="0">
                          <a:solidFill>
                            <a:schemeClr val="tx1"/>
                          </a:solidFill>
                          <a:latin typeface="Times New Roman" panose="02020603050405020304" pitchFamily="18" charset="0"/>
                          <a:cs typeface="Times New Roman" panose="02020603050405020304" pitchFamily="18" charset="0"/>
                        </a:rPr>
                        <a:t> Sheet </a:t>
                      </a:r>
                    </a:p>
                  </a:txBody>
                  <a:tcPr>
                    <a:solidFill>
                      <a:schemeClr val="tx2">
                        <a:lumMod val="20000"/>
                        <a:lumOff val="80000"/>
                      </a:schemeClr>
                    </a:solidFill>
                  </a:tcPr>
                </a:tc>
                <a:extLst>
                  <a:ext uri="{0D108BD9-81ED-4DB2-BD59-A6C34878D82A}">
                    <a16:rowId xmlns:a16="http://schemas.microsoft.com/office/drawing/2014/main" val="2544466025"/>
                  </a:ext>
                </a:extLst>
              </a:tr>
              <a:tr h="370840">
                <a:tc>
                  <a:txBody>
                    <a:bodyPr/>
                    <a:lstStyle/>
                    <a:p>
                      <a:r>
                        <a:rPr lang="en-US" sz="1200" b="0" dirty="0" smtClean="0">
                          <a:solidFill>
                            <a:schemeClr val="tx1"/>
                          </a:solidFill>
                          <a:latin typeface="Times New Roman" panose="02020603050405020304" pitchFamily="18" charset="0"/>
                          <a:cs typeface="Times New Roman" panose="02020603050405020304" pitchFamily="18" charset="0"/>
                        </a:rPr>
                        <a:t>Executed contract(s)- if applicable</a:t>
                      </a:r>
                      <a:endParaRPr lang="en-US" sz="1200" b="0" dirty="0">
                        <a:solidFill>
                          <a:schemeClr val="tx1"/>
                        </a:solidFill>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en-US" sz="1200" b="0" dirty="0" smtClean="0">
                          <a:solidFill>
                            <a:schemeClr val="tx1"/>
                          </a:solidFill>
                          <a:latin typeface="Times New Roman" panose="02020603050405020304" pitchFamily="18" charset="0"/>
                          <a:cs typeface="Times New Roman" panose="02020603050405020304" pitchFamily="18" charset="0"/>
                        </a:rPr>
                        <a:t>DOD MOU (if on Military installation)</a:t>
                      </a:r>
                      <a:endParaRPr lang="en-US" sz="1200" b="0" dirty="0">
                        <a:solidFill>
                          <a:schemeClr val="tx1"/>
                        </a:solidFill>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endParaRPr lang="en-US" sz="1200" b="0" baseline="0" dirty="0" smtClean="0">
                        <a:solidFill>
                          <a:schemeClr val="tx1"/>
                        </a:solidFill>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extLst>
                  <a:ext uri="{0D108BD9-81ED-4DB2-BD59-A6C34878D82A}">
                    <a16:rowId xmlns:a16="http://schemas.microsoft.com/office/drawing/2014/main" val="3854442915"/>
                  </a:ext>
                </a:extLst>
              </a:tr>
            </a:tbl>
          </a:graphicData>
        </a:graphic>
      </p:graphicFrame>
    </p:spTree>
    <p:extLst>
      <p:ext uri="{BB962C8B-B14F-4D97-AF65-F5344CB8AC3E}">
        <p14:creationId xmlns:p14="http://schemas.microsoft.com/office/powerpoint/2010/main" val="28356847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solidFill>
                  <a:prstClr val="white"/>
                </a:solidFill>
                <a:latin typeface="Times New Roman" panose="02020603050405020304" pitchFamily="18" charset="0"/>
                <a:cs typeface="Times New Roman" panose="02020603050405020304" pitchFamily="18" charset="0"/>
              </a:rPr>
              <a:t>Annual Review Requirements for IHL’s</a:t>
            </a:r>
            <a:br>
              <a:rPr lang="en-US" dirty="0" smtClean="0">
                <a:solidFill>
                  <a:prstClr val="white"/>
                </a:solidFill>
                <a:latin typeface="Times New Roman" panose="02020603050405020304" pitchFamily="18" charset="0"/>
                <a:cs typeface="Times New Roman" panose="02020603050405020304" pitchFamily="18" charset="0"/>
              </a:rPr>
            </a:br>
            <a:endParaRPr lang="en-US" sz="1800" dirty="0"/>
          </a:p>
        </p:txBody>
      </p:sp>
      <p:sp>
        <p:nvSpPr>
          <p:cNvPr id="3" name="Content Placeholder 2"/>
          <p:cNvSpPr>
            <a:spLocks noGrp="1"/>
          </p:cNvSpPr>
          <p:nvPr>
            <p:ph idx="1"/>
          </p:nvPr>
        </p:nvSpPr>
        <p:spPr>
          <a:xfrm>
            <a:off x="581192" y="1812616"/>
            <a:ext cx="11281732" cy="4531540"/>
          </a:xfrm>
        </p:spPr>
        <p:txBody>
          <a:bodyPr>
            <a:normAutofit/>
          </a:bodyPr>
          <a:lstStyle/>
          <a:p>
            <a:r>
              <a:rPr lang="en-US" sz="1700" dirty="0" smtClean="0">
                <a:latin typeface="Times New Roman" panose="02020603050405020304" pitchFamily="18" charset="0"/>
                <a:cs typeface="Times New Roman" panose="02020603050405020304" pitchFamily="18" charset="0"/>
              </a:rPr>
              <a:t>This is only required for institutions who publish annually.</a:t>
            </a:r>
          </a:p>
          <a:p>
            <a:r>
              <a:rPr lang="en-US" sz="1600" dirty="0">
                <a:solidFill>
                  <a:srgbClr val="3D3D3D"/>
                </a:solidFill>
                <a:latin typeface="Times New Roman" panose="02020603050405020304" pitchFamily="18" charset="0"/>
                <a:cs typeface="Times New Roman" panose="02020603050405020304" pitchFamily="18" charset="0"/>
              </a:rPr>
              <a:t>Complete Uniform Application (VA Form </a:t>
            </a:r>
            <a:r>
              <a:rPr lang="en-US" sz="1600" dirty="0" smtClean="0">
                <a:solidFill>
                  <a:srgbClr val="3D3D3D"/>
                </a:solidFill>
                <a:latin typeface="Times New Roman" panose="02020603050405020304" pitchFamily="18" charset="0"/>
                <a:cs typeface="Times New Roman" panose="02020603050405020304" pitchFamily="18" charset="0"/>
              </a:rPr>
              <a:t>22-10287) with Academic Catalog</a:t>
            </a:r>
            <a:r>
              <a:rPr lang="en-US" sz="1700" dirty="0">
                <a:latin typeface="Times New Roman" panose="02020603050405020304" pitchFamily="18" charset="0"/>
                <a:cs typeface="Times New Roman" panose="02020603050405020304" pitchFamily="18" charset="0"/>
              </a:rPr>
              <a:t>.</a:t>
            </a:r>
            <a:r>
              <a:rPr lang="en-US" sz="1700" dirty="0" smtClean="0">
                <a:latin typeface="Times New Roman" panose="02020603050405020304" pitchFamily="18" charset="0"/>
                <a:cs typeface="Times New Roman" panose="02020603050405020304" pitchFamily="18" charset="0"/>
              </a:rPr>
              <a:t> </a:t>
            </a:r>
          </a:p>
          <a:p>
            <a:r>
              <a:rPr lang="en-US" sz="1700" dirty="0" smtClean="0">
                <a:latin typeface="Times New Roman" panose="02020603050405020304" pitchFamily="18" charset="0"/>
                <a:cs typeface="Times New Roman" panose="02020603050405020304" pitchFamily="18" charset="0"/>
              </a:rPr>
              <a:t>You are only required to report changes in policies, new programs, modifications, or withdrawals. You do not need to reapprove existing programs with no changes. </a:t>
            </a:r>
          </a:p>
          <a:p>
            <a:r>
              <a:rPr lang="en-US" sz="1700" dirty="0" smtClean="0">
                <a:latin typeface="Times New Roman" panose="02020603050405020304" pitchFamily="18" charset="0"/>
                <a:cs typeface="Times New Roman" panose="02020603050405020304" pitchFamily="18" charset="0"/>
              </a:rPr>
              <a:t>Supplemental documents are not required with an annual catalog submission. </a:t>
            </a:r>
          </a:p>
          <a:p>
            <a:pPr>
              <a:buClrTx/>
            </a:pPr>
            <a:endParaRPr lang="en-US" sz="17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77293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prstClr val="white"/>
                </a:solidFill>
                <a:latin typeface="Times New Roman" panose="02020603050405020304" pitchFamily="18" charset="0"/>
                <a:cs typeface="Times New Roman" panose="02020603050405020304" pitchFamily="18" charset="0"/>
              </a:rPr>
              <a:t>modified Review Requirements for IHL’s</a:t>
            </a:r>
            <a:br>
              <a:rPr lang="en-US" dirty="0" smtClean="0">
                <a:solidFill>
                  <a:prstClr val="white"/>
                </a:solidFill>
                <a:latin typeface="Times New Roman" panose="02020603050405020304" pitchFamily="18" charset="0"/>
                <a:cs typeface="Times New Roman" panose="02020603050405020304" pitchFamily="18" charset="0"/>
              </a:rPr>
            </a:br>
            <a:endParaRPr lang="en-US" sz="1800" dirty="0"/>
          </a:p>
        </p:txBody>
      </p:sp>
      <p:sp>
        <p:nvSpPr>
          <p:cNvPr id="3" name="Content Placeholder 2"/>
          <p:cNvSpPr>
            <a:spLocks noGrp="1"/>
          </p:cNvSpPr>
          <p:nvPr>
            <p:ph idx="1"/>
          </p:nvPr>
        </p:nvSpPr>
        <p:spPr>
          <a:xfrm>
            <a:off x="581192" y="1877352"/>
            <a:ext cx="11281732" cy="4466804"/>
          </a:xfrm>
        </p:spPr>
        <p:txBody>
          <a:bodyPr>
            <a:normAutofit/>
          </a:bodyPr>
          <a:lstStyle/>
          <a:p>
            <a:r>
              <a:rPr lang="en-US" sz="1700" dirty="0" smtClean="0">
                <a:latin typeface="Times New Roman" panose="02020603050405020304" pitchFamily="18" charset="0"/>
                <a:cs typeface="Times New Roman" panose="02020603050405020304" pitchFamily="18" charset="0"/>
              </a:rPr>
              <a:t>This is only required for institutions who want to make a change to their previously approved catalog. </a:t>
            </a:r>
          </a:p>
          <a:p>
            <a:r>
              <a:rPr lang="en-US" sz="1700" dirty="0" smtClean="0">
                <a:latin typeface="Times New Roman" panose="02020603050405020304" pitchFamily="18" charset="0"/>
                <a:cs typeface="Times New Roman" panose="02020603050405020304" pitchFamily="18" charset="0"/>
              </a:rPr>
              <a:t>These changes can include, but are no limited to: policy changes, tuition &amp; fee changes, add new programs, modification and withdrawals. </a:t>
            </a:r>
          </a:p>
          <a:p>
            <a:r>
              <a:rPr lang="en-US" sz="1700" dirty="0" smtClean="0">
                <a:latin typeface="Times New Roman" panose="02020603050405020304" pitchFamily="18" charset="0"/>
                <a:cs typeface="Times New Roman" panose="02020603050405020304" pitchFamily="18" charset="0"/>
              </a:rPr>
              <a:t>The modification may require the institution to submit an updated catalog, or a catalog addendum. </a:t>
            </a:r>
          </a:p>
          <a:p>
            <a:r>
              <a:rPr lang="en-US" sz="1700" dirty="0" smtClean="0">
                <a:latin typeface="Times New Roman" panose="02020603050405020304" pitchFamily="18" charset="0"/>
                <a:cs typeface="Times New Roman" panose="02020603050405020304" pitchFamily="18" charset="0"/>
              </a:rPr>
              <a:t>Requirements for a Catalog Addendum: </a:t>
            </a:r>
          </a:p>
          <a:p>
            <a:pPr lvl="1"/>
            <a:r>
              <a:rPr lang="en-US" sz="1500" dirty="0" smtClean="0">
                <a:latin typeface="Times New Roman" panose="02020603050405020304" pitchFamily="18" charset="0"/>
                <a:cs typeface="Times New Roman" panose="02020603050405020304" pitchFamily="18" charset="0"/>
              </a:rPr>
              <a:t>Must be on institution letterhead. </a:t>
            </a:r>
          </a:p>
          <a:p>
            <a:pPr lvl="1"/>
            <a:r>
              <a:rPr lang="en-US" sz="1500" dirty="0" smtClean="0">
                <a:latin typeface="Times New Roman" panose="02020603050405020304" pitchFamily="18" charset="0"/>
                <a:cs typeface="Times New Roman" panose="02020603050405020304" pitchFamily="18" charset="0"/>
              </a:rPr>
              <a:t>Must reference the catalog or area that it is an addendum to. </a:t>
            </a:r>
          </a:p>
          <a:p>
            <a:pPr lvl="1"/>
            <a:r>
              <a:rPr lang="en-US" sz="1500" dirty="0" smtClean="0">
                <a:latin typeface="Times New Roman" panose="02020603050405020304" pitchFamily="18" charset="0"/>
                <a:cs typeface="Times New Roman" panose="02020603050405020304" pitchFamily="18" charset="0"/>
              </a:rPr>
              <a:t>Must include the new policy, or required program information depending on the type of addendum. </a:t>
            </a:r>
          </a:p>
          <a:p>
            <a:pPr lvl="1"/>
            <a:r>
              <a:rPr lang="en-US" sz="1500" dirty="0" smtClean="0">
                <a:latin typeface="Times New Roman" panose="02020603050405020304" pitchFamily="18" charset="0"/>
                <a:cs typeface="Times New Roman" panose="02020603050405020304" pitchFamily="18" charset="0"/>
              </a:rPr>
              <a:t>Must include true and correct statement with SCO or institution official signature. </a:t>
            </a:r>
          </a:p>
          <a:p>
            <a:r>
              <a:rPr lang="en-US" sz="1700" dirty="0" smtClean="0">
                <a:latin typeface="Times New Roman" panose="02020603050405020304" pitchFamily="18" charset="0"/>
                <a:cs typeface="Times New Roman" panose="02020603050405020304" pitchFamily="18" charset="0"/>
              </a:rPr>
              <a:t>Policies or programs submitted as an addendum must be included in your next published catalog. </a:t>
            </a:r>
          </a:p>
        </p:txBody>
      </p:sp>
    </p:spTree>
    <p:extLst>
      <p:ext uri="{BB962C8B-B14F-4D97-AF65-F5344CB8AC3E}">
        <p14:creationId xmlns:p14="http://schemas.microsoft.com/office/powerpoint/2010/main" val="39116392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prstClr val="white"/>
                </a:solidFill>
                <a:latin typeface="Times New Roman" panose="02020603050405020304" pitchFamily="18" charset="0"/>
                <a:cs typeface="Times New Roman" panose="02020603050405020304" pitchFamily="18" charset="0"/>
              </a:rPr>
              <a:t>24 Month Compliance Scenario</a:t>
            </a:r>
            <a:br>
              <a:rPr lang="en-US" dirty="0" smtClean="0">
                <a:solidFill>
                  <a:prstClr val="white"/>
                </a:solidFill>
                <a:latin typeface="Times New Roman" panose="02020603050405020304" pitchFamily="18" charset="0"/>
                <a:cs typeface="Times New Roman" panose="02020603050405020304" pitchFamily="18" charset="0"/>
              </a:rPr>
            </a:br>
            <a:r>
              <a:rPr lang="en-US" sz="1800" dirty="0" smtClean="0">
                <a:solidFill>
                  <a:prstClr val="white"/>
                </a:solidFill>
                <a:latin typeface="Times New Roman" panose="02020603050405020304" pitchFamily="18" charset="0"/>
                <a:cs typeface="Times New Roman" panose="02020603050405020304" pitchFamily="18" charset="0"/>
              </a:rPr>
              <a:t> </a:t>
            </a:r>
            <a:endParaRPr lang="en-US" sz="1800" dirty="0"/>
          </a:p>
        </p:txBody>
      </p:sp>
      <p:sp>
        <p:nvSpPr>
          <p:cNvPr id="3" name="Content Placeholder 2"/>
          <p:cNvSpPr>
            <a:spLocks noGrp="1"/>
          </p:cNvSpPr>
          <p:nvPr>
            <p:ph idx="1"/>
          </p:nvPr>
        </p:nvSpPr>
        <p:spPr>
          <a:xfrm>
            <a:off x="581192" y="1909720"/>
            <a:ext cx="11136075" cy="4822852"/>
          </a:xfrm>
        </p:spPr>
        <p:txBody>
          <a:bodyPr>
            <a:normAutofit/>
          </a:bodyPr>
          <a:lstStyle/>
          <a:p>
            <a:r>
              <a:rPr lang="en-US" sz="1700" dirty="0" smtClean="0">
                <a:solidFill>
                  <a:schemeClr val="tx1"/>
                </a:solidFill>
                <a:latin typeface="Times New Roman" panose="02020603050405020304" pitchFamily="18" charset="0"/>
                <a:cs typeface="Times New Roman" panose="02020603050405020304" pitchFamily="18" charset="0"/>
              </a:rPr>
              <a:t>MHEC University’s 2023-2024 Academic Catalog is approved on </a:t>
            </a:r>
            <a:r>
              <a:rPr lang="en-US" sz="1700" b="1" dirty="0" smtClean="0">
                <a:solidFill>
                  <a:schemeClr val="tx1"/>
                </a:solidFill>
                <a:latin typeface="Times New Roman" panose="02020603050405020304" pitchFamily="18" charset="0"/>
                <a:cs typeface="Times New Roman" panose="02020603050405020304" pitchFamily="18" charset="0"/>
              </a:rPr>
              <a:t>March 12, 2024 (the date on your approval letter). </a:t>
            </a:r>
            <a:r>
              <a:rPr lang="en-US" sz="1700" dirty="0">
                <a:solidFill>
                  <a:schemeClr val="tx1"/>
                </a:solidFill>
                <a:latin typeface="Times New Roman" panose="02020603050405020304" pitchFamily="18" charset="0"/>
                <a:cs typeface="Times New Roman" panose="02020603050405020304" pitchFamily="18" charset="0"/>
              </a:rPr>
              <a:t>This means they are required to have a new 24 month review no later than </a:t>
            </a:r>
            <a:r>
              <a:rPr lang="en-US" sz="1700" b="1" dirty="0">
                <a:solidFill>
                  <a:schemeClr val="tx1"/>
                </a:solidFill>
                <a:latin typeface="Times New Roman" panose="02020603050405020304" pitchFamily="18" charset="0"/>
                <a:cs typeface="Times New Roman" panose="02020603050405020304" pitchFamily="18" charset="0"/>
              </a:rPr>
              <a:t>March 12, 2026</a:t>
            </a:r>
            <a:r>
              <a:rPr lang="en-US" sz="1700" dirty="0">
                <a:solidFill>
                  <a:schemeClr val="tx1"/>
                </a:solidFill>
                <a:latin typeface="Times New Roman" panose="02020603050405020304" pitchFamily="18" charset="0"/>
                <a:cs typeface="Times New Roman" panose="02020603050405020304" pitchFamily="18" charset="0"/>
              </a:rPr>
              <a:t>. </a:t>
            </a:r>
            <a:endParaRPr lang="en-US" sz="1700" b="1" dirty="0" smtClean="0">
              <a:solidFill>
                <a:schemeClr val="tx1"/>
              </a:solidFill>
              <a:latin typeface="Times New Roman" panose="02020603050405020304" pitchFamily="18" charset="0"/>
              <a:cs typeface="Times New Roman" panose="02020603050405020304" pitchFamily="18" charset="0"/>
            </a:endParaRPr>
          </a:p>
          <a:p>
            <a:r>
              <a:rPr lang="en-US" sz="1700" dirty="0" smtClean="0">
                <a:solidFill>
                  <a:schemeClr val="tx1"/>
                </a:solidFill>
                <a:latin typeface="Times New Roman" panose="02020603050405020304" pitchFamily="18" charset="0"/>
                <a:cs typeface="Times New Roman" panose="02020603050405020304" pitchFamily="18" charset="0"/>
              </a:rPr>
              <a:t>MHEC </a:t>
            </a:r>
            <a:r>
              <a:rPr lang="en-US" sz="1700" dirty="0">
                <a:solidFill>
                  <a:schemeClr val="tx1"/>
                </a:solidFill>
                <a:latin typeface="Times New Roman" panose="02020603050405020304" pitchFamily="18" charset="0"/>
                <a:cs typeface="Times New Roman" panose="02020603050405020304" pitchFamily="18" charset="0"/>
              </a:rPr>
              <a:t>University publishes a catalog annually. </a:t>
            </a:r>
            <a:endParaRPr lang="en-US" sz="1700" dirty="0" smtClean="0">
              <a:solidFill>
                <a:schemeClr val="tx1"/>
              </a:solidFill>
              <a:latin typeface="Times New Roman" panose="02020603050405020304" pitchFamily="18" charset="0"/>
              <a:cs typeface="Times New Roman" panose="02020603050405020304" pitchFamily="18" charset="0"/>
            </a:endParaRPr>
          </a:p>
          <a:p>
            <a:r>
              <a:rPr lang="en-US" sz="1700" dirty="0" smtClean="0">
                <a:solidFill>
                  <a:schemeClr val="tx1"/>
                </a:solidFill>
                <a:latin typeface="Times New Roman" panose="02020603050405020304" pitchFamily="18" charset="0"/>
                <a:cs typeface="Times New Roman" panose="02020603050405020304" pitchFamily="18" charset="0"/>
              </a:rPr>
              <a:t>They would like to submit their 2024-2025 catalog to the SAA in September (2024). Is a 24 month review required? </a:t>
            </a:r>
          </a:p>
          <a:p>
            <a:r>
              <a:rPr lang="en-US" sz="1700" dirty="0" smtClean="0">
                <a:solidFill>
                  <a:srgbClr val="FF0000"/>
                </a:solidFill>
                <a:latin typeface="Times New Roman" panose="02020603050405020304" pitchFamily="18" charset="0"/>
                <a:cs typeface="Times New Roman" panose="02020603050405020304" pitchFamily="18" charset="0"/>
              </a:rPr>
              <a:t>No. The school will complete an annual submission for their 2024-2025 catalog (which will be covered in the next slide). </a:t>
            </a:r>
          </a:p>
          <a:p>
            <a:r>
              <a:rPr lang="en-US" sz="1700" dirty="0" smtClean="0">
                <a:solidFill>
                  <a:schemeClr val="tx1"/>
                </a:solidFill>
                <a:latin typeface="Times New Roman" panose="02020603050405020304" pitchFamily="18" charset="0"/>
                <a:cs typeface="Times New Roman" panose="02020603050405020304" pitchFamily="18" charset="0"/>
              </a:rPr>
              <a:t>MHEC University is ready to submit their 2025-2026 catalog the following September (2025). Is a 24 month review required? </a:t>
            </a:r>
          </a:p>
          <a:p>
            <a:r>
              <a:rPr lang="en-US" sz="1700" dirty="0" smtClean="0">
                <a:solidFill>
                  <a:srgbClr val="FF0000"/>
                </a:solidFill>
                <a:latin typeface="Times New Roman" panose="02020603050405020304" pitchFamily="18" charset="0"/>
                <a:cs typeface="Times New Roman" panose="02020603050405020304" pitchFamily="18" charset="0"/>
              </a:rPr>
              <a:t>Yes &amp; No. While MHEC University 24 month deadline is not until March 12, 2026, if their 2025-2026 is submitted as an annual review, they will not have a new published catalog for 2026-2027 until after March 12, 2026 and will be out of compliance. It is a recommended practice that MHEC University submit a 24 month review for their 2025-2026 catalog. </a:t>
            </a:r>
          </a:p>
          <a:p>
            <a:r>
              <a:rPr lang="en-US" sz="1700" dirty="0">
                <a:solidFill>
                  <a:schemeClr val="tx1"/>
                </a:solidFill>
                <a:latin typeface="Times New Roman" panose="02020603050405020304" pitchFamily="18" charset="0"/>
                <a:cs typeface="Times New Roman" panose="02020603050405020304" pitchFamily="18" charset="0"/>
              </a:rPr>
              <a:t>MHEC University has a Veteran who wants to enroll in a program that they did not request for approval in their 2023-2024 Catalog Submission. Can this program be approved? </a:t>
            </a:r>
          </a:p>
          <a:p>
            <a:r>
              <a:rPr lang="en-US" sz="1700" dirty="0">
                <a:solidFill>
                  <a:srgbClr val="FF0000"/>
                </a:solidFill>
                <a:latin typeface="Times New Roman" panose="02020603050405020304" pitchFamily="18" charset="0"/>
                <a:cs typeface="Times New Roman" panose="02020603050405020304" pitchFamily="18" charset="0"/>
              </a:rPr>
              <a:t>Yes. The school can request the SAA to approve a modification to their previously approved Catalog (2023-2024) to approve the new program. </a:t>
            </a:r>
          </a:p>
          <a:p>
            <a:pPr>
              <a:buClr>
                <a:srgbClr val="903163"/>
              </a:buClr>
            </a:pPr>
            <a:endParaRPr lang="en-US" dirty="0">
              <a:solidFill>
                <a:srgbClr val="3D3D3D"/>
              </a:solidFill>
            </a:endParaRPr>
          </a:p>
        </p:txBody>
      </p:sp>
    </p:spTree>
    <p:extLst>
      <p:ext uri="{BB962C8B-B14F-4D97-AF65-F5344CB8AC3E}">
        <p14:creationId xmlns:p14="http://schemas.microsoft.com/office/powerpoint/2010/main" val="3006799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vidend">
  <a:themeElements>
    <a:clrScheme name="Custom 5">
      <a:dk1>
        <a:sysClr val="windowText" lastClr="000000"/>
      </a:dk1>
      <a:lt1>
        <a:sysClr val="window" lastClr="FFFFFF"/>
      </a:lt1>
      <a:dk2>
        <a:srgbClr val="3D3D3D"/>
      </a:dk2>
      <a:lt2>
        <a:srgbClr val="EBEBEB"/>
      </a:lt2>
      <a:accent1>
        <a:srgbClr val="000000"/>
      </a:accent1>
      <a:accent2>
        <a:srgbClr val="FFC000"/>
      </a:accent2>
      <a:accent3>
        <a:srgbClr val="000000"/>
      </a:accent3>
      <a:accent4>
        <a:srgbClr val="FF0000"/>
      </a:accent4>
      <a:accent5>
        <a:srgbClr val="000000"/>
      </a:accent5>
      <a:accent6>
        <a:srgbClr val="000000"/>
      </a:accent6>
      <a:hlink>
        <a:srgbClr val="FF0000"/>
      </a:hlink>
      <a:folHlink>
        <a:srgbClr val="FF000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210B8B1A6EE4F44B79852DA3044FA2A" ma:contentTypeVersion="5" ma:contentTypeDescription="Create a new document." ma:contentTypeScope="" ma:versionID="b0692298d0040d6d08576aadb1f4a5bf">
  <xsd:schema xmlns:xsd="http://www.w3.org/2001/XMLSchema" xmlns:xs="http://www.w3.org/2001/XMLSchema" xmlns:p="http://schemas.microsoft.com/office/2006/metadata/properties" xmlns:ns1="http://schemas.microsoft.com/sharepoint/v3" targetNamespace="http://schemas.microsoft.com/office/2006/metadata/properties" ma:root="true" ma:fieldsID="2ab91acf0173590172983a49406d7043"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 ma:hidden="true" ma:internalName="PublishingStartDate" ma:readOnly="false">
      <xsd:simpleType>
        <xsd:restriction base="dms:Unknown"/>
      </xsd:simpleType>
    </xsd:element>
    <xsd:element name="PublishingExpirationDate" ma:index="5" nillable="true" ma:displayName="Scheduling End Date" ma:description=""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4FAF32EB-2B71-4D28-8AA0-1470431ED252}"/>
</file>

<file path=customXml/itemProps2.xml><?xml version="1.0" encoding="utf-8"?>
<ds:datastoreItem xmlns:ds="http://schemas.openxmlformats.org/officeDocument/2006/customXml" ds:itemID="{445500B0-A8AF-451D-87F8-874DD717AC66}"/>
</file>

<file path=customXml/itemProps3.xml><?xml version="1.0" encoding="utf-8"?>
<ds:datastoreItem xmlns:ds="http://schemas.openxmlformats.org/officeDocument/2006/customXml" ds:itemID="{C42772F4-CDBC-4F88-9E97-2B64B785A200}"/>
</file>

<file path=docProps/app.xml><?xml version="1.0" encoding="utf-8"?>
<Properties xmlns="http://schemas.openxmlformats.org/officeDocument/2006/extended-properties" xmlns:vt="http://schemas.openxmlformats.org/officeDocument/2006/docPropsVTypes">
  <Template/>
  <TotalTime>5213</TotalTime>
  <Words>1114</Words>
  <Application>Microsoft Office PowerPoint</Application>
  <PresentationFormat>Widescreen</PresentationFormat>
  <Paragraphs>91</Paragraphs>
  <Slides>11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Calibri</vt:lpstr>
      <vt:lpstr>Gill Sans MT</vt:lpstr>
      <vt:lpstr>Times New Roman</vt:lpstr>
      <vt:lpstr>Wingdings</vt:lpstr>
      <vt:lpstr>Wingdings 2</vt:lpstr>
      <vt:lpstr>Dividend</vt:lpstr>
      <vt:lpstr>Maryland State Approving Agency Catalog Review &amp; Uniform Application   webinar</vt:lpstr>
      <vt:lpstr>Webinar Housekeeping  </vt:lpstr>
      <vt:lpstr>Items we will cover today…  </vt:lpstr>
      <vt:lpstr>Maryland State Approving Agency </vt:lpstr>
      <vt:lpstr>Catalog/bulletin Compliance for ihl’s </vt:lpstr>
      <vt:lpstr>24 Month Review Requirements for IHL’S </vt:lpstr>
      <vt:lpstr>Annual Review Requirements for IHL’s </vt:lpstr>
      <vt:lpstr>modified Review Requirements for IHL’s </vt:lpstr>
      <vt:lpstr>24 Month Compliance Scenario  </vt:lpstr>
      <vt:lpstr>Questions/comments </vt:lpstr>
      <vt:lpstr>Md saa contact information </vt:lpstr>
    </vt:vector>
  </TitlesOfParts>
  <Company>Maryland State Department of Information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MD SAA Catalog_Bulletin Compliance &amp; UA Webinar PPT</dc:title>
  <dc:creator>Wayne Holmes</dc:creator>
  <cp:lastModifiedBy>Everette Jackson</cp:lastModifiedBy>
  <cp:revision>66</cp:revision>
  <dcterms:created xsi:type="dcterms:W3CDTF">2023-06-05T17:06:02Z</dcterms:created>
  <dcterms:modified xsi:type="dcterms:W3CDTF">2024-03-15T17:28:58Z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0x0101002210B8B1A6EE4F44B79852DA3044FA2A</vt:lpwstr>
  </property>
</Properties>
</file>